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Gowun Dodum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5" roundtripDataSignature="AMtx7mj7bQ93B+Jn47WYmuiVdReYW3m4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GowunDodum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de431742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2de431742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t-test나 카이제곱 검정 시 유의하다고 나왔는데, 실제 시각화를 해봤을 땐 유의하다고 느끼지 못했다 이런 식으로 짚고 넘어가면 좋을 듯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e431744d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2de431744d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t-test나 카이제곱 검정 시 유의하다고 나왔는데, 실제 시각화를 해봤을 땐 유의하다고 느끼지 못했다 이런 식으로 짚고 넘어가면 좋을 듯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de431744d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2de431744d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t-test나 카이제곱 검정 시 유의하다고 나왔는데, 실제 시각화를 해봤을 땐 유의하다고 느끼지 못했다 이런 식으로 짚고 넘어가면 좋을 듯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e431744d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2de431744d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t-test나 카이제곱 검정 시 유의하다고 나왔는데, 실제 시각화를 해봤을 땐 유의하다고 느끼지 못했다 이런 식으로 짚고 넘어가면 좋을 듯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de431744d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2de431744d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t-test나 카이제곱 검정 시 유의하다고 나왔는데, 실제 시각화를 해봤을 땐 유의하다고 느끼지 못했다 이런 식으로 짚고 넘어가면 좋을 듯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de431744d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2de431744d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t-test나 카이제곱 검정 시 유의하다고 나왔는데, 실제 시각화를 해봤을 땐 유의하다고 느끼지 못했다 이런 식으로 짚고 넘어가면 좋을 듯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de1566f1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2de1566f1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잠재적 이탈 고객으로 생각했던 변수들이 오히려 낮은 이탈률을 보임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de1566f1a8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2de1566f1a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c7e86346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g2c7e86346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de0df8677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2de0df8677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dde300e73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2dde300e73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dde300e73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g2dde300e73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CreditScore : 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Age : 나이가 많을수록 이탈율이 높다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Balance : 0에 치우친 분포를 보임. 0 주변의 이탈율이 적은 편이다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EstimatedSalary : x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dde300e73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2dde300e73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Gender</a:t>
            </a:r>
            <a:r>
              <a:rPr lang="ko"/>
              <a:t> : 남성보단 여성의 이탈율이 높음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Geography : 독일의 이탈율이 프랑스와 스페인보다 높음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Tenure : 특이사항은 0년에서 이탈율이 가장 높음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NumOfProducts : 3-&gt;4-&gt;1-&gt;2 순으로 이탈율이 높음 / 3,4가 압도적으로 높음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dde300e73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2dde300e73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HasCrCard</a:t>
            </a:r>
            <a:r>
              <a:rPr lang="ko"/>
              <a:t> : 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IsActiveMember : Active하지 않은 고객의 이탈율이 더 높음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Heatmap으로 상관계수 파악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Geography, Gender, HasCrCard, IsActiveMember -&gt; OneHotEncoding 적용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피처 간의 상관계수가 너무 높은 것들은 다중공선성의 문제가 발생해 모델의 성능이 저하될 수 있음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de1566f1a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2de1566f1a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t-test나 </a:t>
            </a:r>
            <a:r>
              <a:rPr lang="ko"/>
              <a:t>카이제곱 검정 시 유의하다고 나왔는데, 실제 시각화를 해봤을 땐 유의하다고 느끼지 못했다 이런 식으로 짚고 넘어가면 좋을 듯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29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20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31.png"/><Relationship Id="rId5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2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hyperlink" Target="https://www.kaggle.com/competitions/playground-series-s4e1" TargetMode="External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hyperlink" Target="https://www.kaggle.com/code/yellayujin/bank-churn-analysis-eda-t-test-and-chi-2-tes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33.png"/><Relationship Id="rId7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26.png"/><Relationship Id="rId5" Type="http://schemas.openxmlformats.org/officeDocument/2006/relationships/image" Target="../media/image28.png"/><Relationship Id="rId6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1339750" y="2710050"/>
            <a:ext cx="6200100" cy="15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ko" sz="25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CUAI 데이터 분석 및 EDA 스터디 3조</a:t>
            </a:r>
            <a:endParaRPr b="1" i="0" sz="25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2024.0</a:t>
            </a:r>
            <a:r>
              <a:rPr lang="ko">
                <a:solidFill>
                  <a:srgbClr val="19264B"/>
                </a:solidFill>
              </a:rPr>
              <a:t>5.21</a:t>
            </a:r>
            <a:r>
              <a:rPr b="0" i="0" lang="ko" sz="14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발표자 : </a:t>
            </a:r>
            <a:r>
              <a:rPr lang="ko" sz="1100">
                <a:solidFill>
                  <a:srgbClr val="19264B"/>
                </a:solidFill>
              </a:rPr>
              <a:t>김부영</a:t>
            </a:r>
            <a:endParaRPr b="0" i="0" sz="11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1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7" name="Google Shape;5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de431742b2_0_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9" name="Google Shape;169;g2de431742b2_0_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0" name="Google Shape;170;g2de431742b2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2de431742b2_0_0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172" name="Google Shape;172;g2de431742b2_0_0"/>
          <p:cNvSpPr txBox="1"/>
          <p:nvPr/>
        </p:nvSpPr>
        <p:spPr>
          <a:xfrm>
            <a:off x="1408975" y="306875"/>
            <a:ext cx="3764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2차 - 40대 교차 분석</a:t>
            </a:r>
            <a:endParaRPr b="1" i="0" sz="18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173" name="Google Shape;173;g2de431742b2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0325" y="948813"/>
            <a:ext cx="3958150" cy="165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2de431742b2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0313" y="2634100"/>
            <a:ext cx="3839576" cy="1570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de431742b2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9900" y="920138"/>
            <a:ext cx="4083473" cy="17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g2de431742b2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77963" y="2590800"/>
            <a:ext cx="3967345" cy="16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de431744d6_0_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g2de431744d6_0_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3" name="Google Shape;183;g2de431744d6_0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2de431744d6_0_30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185" name="Google Shape;185;g2de431744d6_0_30"/>
          <p:cNvSpPr txBox="1"/>
          <p:nvPr/>
        </p:nvSpPr>
        <p:spPr>
          <a:xfrm>
            <a:off x="1408975" y="306875"/>
            <a:ext cx="3764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2차 - 40대 교차 분석</a:t>
            </a:r>
            <a:endParaRPr b="1" i="0" sz="18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186" name="Google Shape;186;g2de431744d6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3500" y="982475"/>
            <a:ext cx="3546376" cy="14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2de431744d6_0_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0950" y="2838475"/>
            <a:ext cx="5242054" cy="21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2de431744d6_0_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8400" y="983975"/>
            <a:ext cx="3546376" cy="1485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de431744d6_0_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4" name="Google Shape;194;g2de431744d6_0_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5" name="Google Shape;195;g2de431744d6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2de431744d6_0_14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197" name="Google Shape;197;g2de431744d6_0_14"/>
          <p:cNvSpPr txBox="1"/>
          <p:nvPr/>
        </p:nvSpPr>
        <p:spPr>
          <a:xfrm>
            <a:off x="1408975" y="306875"/>
            <a:ext cx="3764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2차 - 40대 교차 분석</a:t>
            </a:r>
            <a:endParaRPr b="1" i="0" sz="18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198" name="Google Shape;198;g2de431744d6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3450" y="1038775"/>
            <a:ext cx="5188276" cy="173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2de431744d6_0_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8650" y="2831600"/>
            <a:ext cx="5752651" cy="224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de431744d6_0_4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5" name="Google Shape;205;g2de431744d6_0_4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06" name="Google Shape;206;g2de431744d6_0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2de431744d6_0_46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08" name="Google Shape;208;g2de431744d6_0_46"/>
          <p:cNvSpPr txBox="1"/>
          <p:nvPr/>
        </p:nvSpPr>
        <p:spPr>
          <a:xfrm>
            <a:off x="1408975" y="306875"/>
            <a:ext cx="3764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2차 - 40대 교차 분석</a:t>
            </a:r>
            <a:endParaRPr b="1" i="0" sz="18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209" name="Google Shape;209;g2de431744d6_0_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5225" y="761450"/>
            <a:ext cx="6827225" cy="163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g2de431744d6_0_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8975" y="2397225"/>
            <a:ext cx="7151800" cy="261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e431744d6_0_5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6" name="Google Shape;216;g2de431744d6_0_5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7" name="Google Shape;217;g2de431744d6_0_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2de431744d6_0_58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19" name="Google Shape;219;g2de431744d6_0_58"/>
          <p:cNvSpPr txBox="1"/>
          <p:nvPr/>
        </p:nvSpPr>
        <p:spPr>
          <a:xfrm>
            <a:off x="1408975" y="306875"/>
            <a:ext cx="3764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2차 - 40대 교차 분석</a:t>
            </a:r>
            <a:endParaRPr b="1" i="0" sz="18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220" name="Google Shape;220;g2de431744d6_0_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4375" y="773800"/>
            <a:ext cx="6524676" cy="236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2de431744d6_0_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17750" y="3234350"/>
            <a:ext cx="5813273" cy="170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de431744d6_0_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7" name="Google Shape;227;g2de431744d6_0_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28" name="Google Shape;228;g2de431744d6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2de431744d6_0_2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30" name="Google Shape;230;g2de431744d6_0_2"/>
          <p:cNvSpPr txBox="1"/>
          <p:nvPr/>
        </p:nvSpPr>
        <p:spPr>
          <a:xfrm>
            <a:off x="1408975" y="306875"/>
            <a:ext cx="3764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2차 - 40대 교차 분석</a:t>
            </a:r>
            <a:endParaRPr b="1" i="0" sz="18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31" name="Google Shape;231;g2de431744d6_0_2"/>
          <p:cNvSpPr txBox="1"/>
          <p:nvPr/>
        </p:nvSpPr>
        <p:spPr>
          <a:xfrm>
            <a:off x="1804198" y="1092175"/>
            <a:ext cx="3411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수치형 변수 -&gt; </a:t>
            </a:r>
            <a:r>
              <a:rPr b="1" lang="ko" sz="1600">
                <a:solidFill>
                  <a:schemeClr val="dk1"/>
                </a:solidFill>
                <a:highlight>
                  <a:srgbClr val="FFF2CC"/>
                </a:highlight>
                <a:latin typeface="Gowun Dodum"/>
                <a:ea typeface="Gowun Dodum"/>
                <a:cs typeface="Gowun Dodum"/>
                <a:sym typeface="Gowun Dodum"/>
              </a:rPr>
              <a:t>two sample t-test</a:t>
            </a:r>
            <a:endParaRPr b="1" sz="1600">
              <a:solidFill>
                <a:schemeClr val="dk1"/>
              </a:solidFill>
              <a:highlight>
                <a:srgbClr val="FFF2CC"/>
              </a:highlight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범주형 변수 -&gt; </a:t>
            </a:r>
            <a:r>
              <a:rPr b="1" lang="ko" sz="1600">
                <a:solidFill>
                  <a:schemeClr val="dk1"/>
                </a:solidFill>
                <a:highlight>
                  <a:srgbClr val="FFF2CC"/>
                </a:highlight>
                <a:latin typeface="Gowun Dodum"/>
                <a:ea typeface="Gowun Dodum"/>
                <a:cs typeface="Gowun Dodum"/>
                <a:sym typeface="Gowun Dodum"/>
              </a:rPr>
              <a:t>카이제곱 검정</a:t>
            </a:r>
            <a:endParaRPr b="1" sz="1600">
              <a:solidFill>
                <a:schemeClr val="dk1"/>
              </a:solidFill>
              <a:highlight>
                <a:srgbClr val="FFF2CC"/>
              </a:highlight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232" name="Google Shape;232;g2de431744d6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8575" y="48425"/>
            <a:ext cx="2444425" cy="502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2de431744d6_0_2"/>
          <p:cNvSpPr txBox="1"/>
          <p:nvPr/>
        </p:nvSpPr>
        <p:spPr>
          <a:xfrm>
            <a:off x="1831773" y="2385575"/>
            <a:ext cx="34110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chemeClr val="dk1"/>
                </a:solidFill>
                <a:highlight>
                  <a:srgbClr val="C9DAF8"/>
                </a:highlight>
                <a:latin typeface="Gowun Dodum"/>
                <a:ea typeface="Gowun Dodum"/>
                <a:cs typeface="Gowun Dodum"/>
                <a:sym typeface="Gowun Dodum"/>
              </a:rPr>
              <a:t>유의한 변수</a:t>
            </a:r>
            <a:endParaRPr b="1" sz="1600">
              <a:solidFill>
                <a:schemeClr val="dk1"/>
              </a:solidFill>
              <a:highlight>
                <a:srgbClr val="C9DAF8"/>
              </a:highlight>
              <a:latin typeface="Gowun Dodum"/>
              <a:ea typeface="Gowun Dodum"/>
              <a:cs typeface="Gowun Dodum"/>
              <a:sym typeface="Gowun Dod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Dodum"/>
              <a:buChar char="-"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CreditScore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Dodum"/>
              <a:buChar char="-"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Tenure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Dodum"/>
              <a:buChar char="-"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IsActiveMember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Dodum"/>
              <a:buChar char="-"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Gender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Dodum"/>
              <a:buChar char="-"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BalanceLevel (Low, Mid, High)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cxnSp>
        <p:nvCxnSpPr>
          <p:cNvPr id="234" name="Google Shape;234;g2de431744d6_0_2"/>
          <p:cNvCxnSpPr/>
          <p:nvPr/>
        </p:nvCxnSpPr>
        <p:spPr>
          <a:xfrm rot="10800000">
            <a:off x="5854975" y="101500"/>
            <a:ext cx="0" cy="49317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de1566f1a8_0_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0" name="Google Shape;240;g2de1566f1a8_0_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41" name="Google Shape;241;g2de1566f1a8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g2de1566f1a8_0_0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43" name="Google Shape;243;g2de1566f1a8_0_0"/>
          <p:cNvSpPr txBox="1"/>
          <p:nvPr/>
        </p:nvSpPr>
        <p:spPr>
          <a:xfrm>
            <a:off x="1408975" y="306875"/>
            <a:ext cx="607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2차 - 파생 변수 생성 </a:t>
            </a:r>
            <a:r>
              <a:rPr b="1" lang="ko" sz="18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(잠재적 이탈 고객 관련)</a:t>
            </a:r>
            <a:endParaRPr b="1" i="0" sz="18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44" name="Google Shape;244;g2de1566f1a8_0_0"/>
          <p:cNvSpPr/>
          <p:nvPr/>
        </p:nvSpPr>
        <p:spPr>
          <a:xfrm>
            <a:off x="1493925" y="1012075"/>
            <a:ext cx="1359300" cy="380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latin typeface="Gowun Dodum"/>
                <a:ea typeface="Gowun Dodum"/>
                <a:cs typeface="Gowun Dodum"/>
                <a:sym typeface="Gowun Dodum"/>
              </a:rPr>
              <a:t>No_Balance</a:t>
            </a:r>
            <a:endParaRPr b="1" sz="1600"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45" name="Google Shape;245;g2de1566f1a8_0_0"/>
          <p:cNvSpPr/>
          <p:nvPr/>
        </p:nvSpPr>
        <p:spPr>
          <a:xfrm>
            <a:off x="1493925" y="1477300"/>
            <a:ext cx="1359300" cy="380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latin typeface="Gowun Dodum"/>
                <a:ea typeface="Gowun Dodum"/>
                <a:cs typeface="Gowun Dodum"/>
                <a:sym typeface="Gowun Dodum"/>
              </a:rPr>
              <a:t>Sleepy</a:t>
            </a:r>
            <a:endParaRPr b="1" sz="1600"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46" name="Google Shape;246;g2de1566f1a8_0_0"/>
          <p:cNvSpPr txBox="1"/>
          <p:nvPr/>
        </p:nvSpPr>
        <p:spPr>
          <a:xfrm>
            <a:off x="2914000" y="986875"/>
            <a:ext cx="4272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계좌 잔액이 0원인지 여부 (1=yes, 0=no)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47" name="Google Shape;247;g2de1566f1a8_0_0"/>
          <p:cNvSpPr txBox="1"/>
          <p:nvPr/>
        </p:nvSpPr>
        <p:spPr>
          <a:xfrm>
            <a:off x="2914000" y="1452100"/>
            <a:ext cx="607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휴면 상태 여부(1년 이상 은행 사용 &amp; 계좌 잔액이 0) (1=yes, 0=no)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48" name="Google Shape;248;g2de1566f1a8_0_0"/>
          <p:cNvSpPr txBox="1"/>
          <p:nvPr/>
        </p:nvSpPr>
        <p:spPr>
          <a:xfrm>
            <a:off x="1571050" y="1996575"/>
            <a:ext cx="71106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Exited와의 카이제곱 검정 결과 -&gt; </a:t>
            </a:r>
            <a:r>
              <a:rPr b="1" lang="ko" sz="1600">
                <a:solidFill>
                  <a:schemeClr val="dk1"/>
                </a:solidFill>
                <a:highlight>
                  <a:srgbClr val="FFF2CC"/>
                </a:highlight>
                <a:latin typeface="Gowun Dodum"/>
                <a:ea typeface="Gowun Dodum"/>
                <a:cs typeface="Gowun Dodum"/>
                <a:sym typeface="Gowun Dodum"/>
              </a:rPr>
              <a:t>p-value가 0.05 미만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					     -&gt; </a:t>
            </a:r>
            <a:r>
              <a:rPr b="1" lang="ko" sz="1600">
                <a:solidFill>
                  <a:schemeClr val="dk1"/>
                </a:solidFill>
                <a:highlight>
                  <a:srgbClr val="FFF2CC"/>
                </a:highlight>
                <a:latin typeface="Gowun Dodum"/>
                <a:ea typeface="Gowun Dodum"/>
                <a:cs typeface="Gowun Dodum"/>
                <a:sym typeface="Gowun Dodum"/>
              </a:rPr>
              <a:t>Exited와 파생 변수 간의 관련성이 있다</a:t>
            </a:r>
            <a:endParaRPr b="1" sz="1600">
              <a:solidFill>
                <a:schemeClr val="dk1"/>
              </a:solidFill>
              <a:highlight>
                <a:srgbClr val="FFF2CC"/>
              </a:highlight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249" name="Google Shape;249;g2de1566f1a8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0423" y="2782763"/>
            <a:ext cx="2600863" cy="175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g2de1566f1a8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3282" y="2824239"/>
            <a:ext cx="3652280" cy="167620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2de1566f1a8_0_0"/>
          <p:cNvSpPr txBox="1"/>
          <p:nvPr/>
        </p:nvSpPr>
        <p:spPr>
          <a:xfrm>
            <a:off x="1672000" y="4537375"/>
            <a:ext cx="6863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chemeClr val="dk1"/>
                </a:solidFill>
                <a:highlight>
                  <a:srgbClr val="FCE5CD"/>
                </a:highlight>
                <a:latin typeface="Gowun Dodum"/>
                <a:ea typeface="Gowun Dodum"/>
                <a:cs typeface="Gowun Dodum"/>
                <a:sym typeface="Gowun Dodum"/>
              </a:rPr>
              <a:t>BUT 오히려 계좌 잔액이 0일수록, 휴면 상태일수록 이탈률이 낮은 결과</a:t>
            </a:r>
            <a:endParaRPr b="1" sz="1600">
              <a:solidFill>
                <a:schemeClr val="dk1"/>
              </a:solidFill>
              <a:highlight>
                <a:srgbClr val="FCE5CD"/>
              </a:highlight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e1566f1a8_0_4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7" name="Google Shape;257;g2de1566f1a8_0_4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58" name="Google Shape;258;g2de1566f1a8_0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2de1566f1a8_0_46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60" name="Google Shape;260;g2de1566f1a8_0_46"/>
          <p:cNvSpPr txBox="1"/>
          <p:nvPr/>
        </p:nvSpPr>
        <p:spPr>
          <a:xfrm>
            <a:off x="1408975" y="306875"/>
            <a:ext cx="607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2차 - 결론 및 </a:t>
            </a: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향후 계획</a:t>
            </a:r>
            <a:endParaRPr b="1" i="0" sz="18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61" name="Google Shape;261;g2de1566f1a8_0_46"/>
          <p:cNvSpPr txBox="1"/>
          <p:nvPr/>
        </p:nvSpPr>
        <p:spPr>
          <a:xfrm>
            <a:off x="1542400" y="1444075"/>
            <a:ext cx="7440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1. </a:t>
            </a:r>
            <a:r>
              <a:rPr b="1" lang="ko" sz="1600">
                <a:solidFill>
                  <a:schemeClr val="dk1"/>
                </a:solidFill>
                <a:highlight>
                  <a:srgbClr val="FFF2CC"/>
                </a:highlight>
                <a:latin typeface="Gowun Dodum"/>
                <a:ea typeface="Gowun Dodum"/>
                <a:cs typeface="Gowun Dodum"/>
                <a:sym typeface="Gowun Dodum"/>
              </a:rPr>
              <a:t>데이터의 신뢰성</a:t>
            </a: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: 10,000건의 데이터에 딥러닝을 적용해 인위적으로 만든 데이터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b="1" lang="ko" sz="1600">
                <a:solidFill>
                  <a:schemeClr val="dk1"/>
                </a:solidFill>
                <a:highlight>
                  <a:srgbClr val="FFF2CC"/>
                </a:highlight>
                <a:latin typeface="Gowun Dodum"/>
                <a:ea typeface="Gowun Dodum"/>
                <a:cs typeface="Gowun Dodum"/>
                <a:sym typeface="Gowun Dodum"/>
              </a:rPr>
              <a:t>도메인 조사 부족</a:t>
            </a: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: EDA 전 각 컬럼이 의미하는 바가 정확히 무엇인지 파악하지 못함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      (Exited=1, Balance=0, IsActiveMember=0의 차이점)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62" name="Google Shape;262;g2de1566f1a8_0_46"/>
          <p:cNvSpPr txBox="1"/>
          <p:nvPr/>
        </p:nvSpPr>
        <p:spPr>
          <a:xfrm>
            <a:off x="1542400" y="3016200"/>
            <a:ext cx="7065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상관계수 도출 시 </a:t>
            </a:r>
            <a:r>
              <a:rPr b="1"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숫자형(0, 1)으로 되어 있는 범주형 컬럼</a:t>
            </a: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 포함의 의미?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63" name="Google Shape;263;g2de1566f1a8_0_46"/>
          <p:cNvSpPr txBox="1"/>
          <p:nvPr/>
        </p:nvSpPr>
        <p:spPr>
          <a:xfrm>
            <a:off x="1542400" y="4217425"/>
            <a:ext cx="63723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BASIC 프로젝트 &amp; 기말고사 일정 -&gt; 1학기 스터디 마무리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여름방학 때 공모전/대회 참가 예정</a:t>
            </a:r>
            <a:endParaRPr sz="1600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64" name="Google Shape;264;g2de1566f1a8_0_46"/>
          <p:cNvSpPr/>
          <p:nvPr/>
        </p:nvSpPr>
        <p:spPr>
          <a:xfrm>
            <a:off x="1595800" y="1061025"/>
            <a:ext cx="1086300" cy="380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latin typeface="Gowun Dodum"/>
                <a:ea typeface="Gowun Dodum"/>
                <a:cs typeface="Gowun Dodum"/>
                <a:sym typeface="Gowun Dodum"/>
              </a:rPr>
              <a:t>한계점</a:t>
            </a:r>
            <a:endParaRPr b="1" sz="1600"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65" name="Google Shape;265;g2de1566f1a8_0_46"/>
          <p:cNvSpPr/>
          <p:nvPr/>
        </p:nvSpPr>
        <p:spPr>
          <a:xfrm>
            <a:off x="1595800" y="2652850"/>
            <a:ext cx="1086300" cy="380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latin typeface="Gowun Dodum"/>
                <a:ea typeface="Gowun Dodum"/>
                <a:cs typeface="Gowun Dodum"/>
                <a:sym typeface="Gowun Dodum"/>
              </a:rPr>
              <a:t>질문</a:t>
            </a:r>
            <a:endParaRPr b="1" sz="1600"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66" name="Google Shape;266;g2de1566f1a8_0_46"/>
          <p:cNvSpPr/>
          <p:nvPr/>
        </p:nvSpPr>
        <p:spPr>
          <a:xfrm>
            <a:off x="1595800" y="3836825"/>
            <a:ext cx="1086300" cy="380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latin typeface="Gowun Dodum"/>
                <a:ea typeface="Gowun Dodum"/>
                <a:cs typeface="Gowun Dodum"/>
                <a:sym typeface="Gowun Dodum"/>
              </a:rPr>
              <a:t>향후 계획</a:t>
            </a:r>
            <a:endParaRPr b="1" sz="160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c7e8634642_0_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2" name="Google Shape;272;g2c7e8634642_0_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73" name="Google Shape;273;g2c7e8634642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2c7e8634642_0_0"/>
          <p:cNvSpPr txBox="1"/>
          <p:nvPr/>
        </p:nvSpPr>
        <p:spPr>
          <a:xfrm>
            <a:off x="2847475" y="2045400"/>
            <a:ext cx="4617000" cy="10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i="0" lang="ko" sz="5500" u="none" cap="none" strike="noStrike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rPr>
              <a:t>감 사 합 니 다</a:t>
            </a:r>
            <a:endParaRPr b="1" i="0" sz="5500" u="none" cap="none" strike="noStrike">
              <a:solidFill>
                <a:schemeClr val="dk1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1925" y="1329825"/>
            <a:ext cx="4294789" cy="322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"/>
          <p:cNvSpPr/>
          <p:nvPr/>
        </p:nvSpPr>
        <p:spPr>
          <a:xfrm>
            <a:off x="1711920" y="1329827"/>
            <a:ext cx="4290900" cy="3221100"/>
          </a:xfrm>
          <a:prstGeom prst="rect">
            <a:avLst/>
          </a:prstGeom>
          <a:noFill/>
          <a:ln cap="flat" cmpd="sng" w="38100">
            <a:solidFill>
              <a:srgbClr val="19264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5" name="Google Shape;65;p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6" name="Google Shape;6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" sz="2200" u="none" cap="none" strike="noStrike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스터디원 소개 및 만남 인증</a:t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6381200" y="1601344"/>
            <a:ext cx="22821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Gowun Dodum"/>
                <a:ea typeface="Gowun Dodum"/>
                <a:cs typeface="Gowun Dodum"/>
                <a:sym typeface="Gowun Dodum"/>
              </a:rPr>
              <a:t>김민하 (응통 22)</a:t>
            </a:r>
            <a:endParaRPr b="0" i="0" sz="1800" u="none" cap="none" strike="noStrike">
              <a:solidFill>
                <a:srgbClr val="000000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Gowun Dodum"/>
                <a:ea typeface="Gowun Dodum"/>
                <a:cs typeface="Gowun Dodum"/>
                <a:sym typeface="Gowun Dodum"/>
              </a:rPr>
              <a:t>김부영 (융공 20)</a:t>
            </a:r>
            <a:endParaRPr b="0" i="0" sz="1800" u="none" cap="none" strike="noStrike">
              <a:solidFill>
                <a:srgbClr val="000000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Gowun Dodum"/>
                <a:ea typeface="Gowun Dodum"/>
                <a:cs typeface="Gowun Dodum"/>
                <a:sym typeface="Gowun Dodum"/>
              </a:rPr>
              <a:t>김예은 (경영 20)</a:t>
            </a:r>
            <a:endParaRPr b="0" i="0" sz="1800" u="none" cap="none" strike="noStrike">
              <a:solidFill>
                <a:srgbClr val="000000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Gowun Dodum"/>
                <a:ea typeface="Gowun Dodum"/>
                <a:cs typeface="Gowun Dodum"/>
                <a:sym typeface="Gowun Dodum"/>
              </a:rPr>
              <a:t>성산해 (수학 22)</a:t>
            </a:r>
            <a:endParaRPr b="0" i="0" sz="1800" u="none" cap="none" strike="noStrike">
              <a:solidFill>
                <a:srgbClr val="000000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Gowun Dodum"/>
                <a:ea typeface="Gowun Dodum"/>
                <a:cs typeface="Gowun Dodum"/>
                <a:sym typeface="Gowun Dodum"/>
              </a:rPr>
              <a:t>황지민 (전전 20)</a:t>
            </a:r>
            <a:endParaRPr b="0" i="0" sz="1800" u="none" cap="none" strike="noStrike">
              <a:solidFill>
                <a:srgbClr val="000000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" name="Google Shape;74;p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5" name="Google Shape;7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3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Kaggle - 고객의 은행 이탈 여부 예측</a:t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77" name="Google Shape;77;p3"/>
          <p:cNvSpPr txBox="1"/>
          <p:nvPr/>
        </p:nvSpPr>
        <p:spPr>
          <a:xfrm>
            <a:off x="2533275" y="3203675"/>
            <a:ext cx="5559300" cy="12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ko" sz="1500" u="sng">
                <a:solidFill>
                  <a:schemeClr val="hlink"/>
                </a:solidFill>
                <a:latin typeface="Gowun Dodum"/>
                <a:ea typeface="Gowun Dodum"/>
                <a:cs typeface="Gowun Dodum"/>
                <a:sym typeface="Gowun Dodum"/>
                <a:hlinkClick r:id="rId4"/>
              </a:rPr>
              <a:t>https://www.kaggle.com/competitions/playground-series-s4e1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arenR"/>
            </a:pP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</a:t>
            </a:r>
            <a:r>
              <a:rPr lang="ko" sz="1500">
                <a:highlight>
                  <a:srgbClr val="C9DAF8"/>
                </a:highlight>
                <a:latin typeface="Gowun Dodum"/>
                <a:ea typeface="Gowun Dodum"/>
                <a:cs typeface="Gowun Dodum"/>
                <a:sym typeface="Gowun Dodum"/>
              </a:rPr>
              <a:t>EDA만으로도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인사이트를 얻을 수 있는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arenR"/>
            </a:pP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주제에 대한 전문적인 지식 없이도 참여 가능한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78" name="Google Shape;7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6825" y="1440250"/>
            <a:ext cx="6749500" cy="124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de0df8677c_0_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" name="Google Shape;84;g2de0df8677c_0_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5" name="Google Shape;85;g2de0df8677c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g2de0df8677c_0_2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스터디 진행 방향</a:t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87" name="Google Shape;87;g2de0df8677c_0_2"/>
          <p:cNvSpPr/>
          <p:nvPr/>
        </p:nvSpPr>
        <p:spPr>
          <a:xfrm>
            <a:off x="3583000" y="1237325"/>
            <a:ext cx="3055800" cy="380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EDA + 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예측 모델 생성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88" name="Google Shape;88;g2de0df8677c_0_2"/>
          <p:cNvSpPr/>
          <p:nvPr/>
        </p:nvSpPr>
        <p:spPr>
          <a:xfrm>
            <a:off x="3583000" y="3370925"/>
            <a:ext cx="3055800" cy="380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추가적인 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EDA 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수행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89" name="Google Shape;89;g2de0df8677c_0_2"/>
          <p:cNvSpPr/>
          <p:nvPr/>
        </p:nvSpPr>
        <p:spPr>
          <a:xfrm>
            <a:off x="4849900" y="1838175"/>
            <a:ext cx="419400" cy="1254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2de0df8677c_0_2"/>
          <p:cNvSpPr txBox="1"/>
          <p:nvPr/>
        </p:nvSpPr>
        <p:spPr>
          <a:xfrm>
            <a:off x="6135775" y="898025"/>
            <a:ext cx="70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  <a:latin typeface="Gowun Dodum"/>
                <a:ea typeface="Gowun Dodum"/>
                <a:cs typeface="Gowun Dodum"/>
                <a:sym typeface="Gowun Dodum"/>
              </a:rPr>
              <a:t>0512</a:t>
            </a:r>
            <a:endParaRPr sz="1500">
              <a:solidFill>
                <a:schemeClr val="dk2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1" name="Google Shape;91;g2de0df8677c_0_2"/>
          <p:cNvSpPr txBox="1"/>
          <p:nvPr/>
        </p:nvSpPr>
        <p:spPr>
          <a:xfrm>
            <a:off x="6135775" y="3031625"/>
            <a:ext cx="70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2"/>
                </a:solidFill>
                <a:latin typeface="Gowun Dodum"/>
                <a:ea typeface="Gowun Dodum"/>
                <a:cs typeface="Gowun Dodum"/>
                <a:sym typeface="Gowun Dodum"/>
              </a:rPr>
              <a:t>0517</a:t>
            </a:r>
            <a:endParaRPr sz="1500">
              <a:solidFill>
                <a:schemeClr val="dk2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2" name="Google Shape;92;g2de0df8677c_0_2"/>
          <p:cNvSpPr txBox="1"/>
          <p:nvPr/>
        </p:nvSpPr>
        <p:spPr>
          <a:xfrm>
            <a:off x="1875850" y="2050725"/>
            <a:ext cx="6470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2"/>
                </a:solidFill>
                <a:highlight>
                  <a:srgbClr val="C9DAF8"/>
                </a:highlight>
                <a:latin typeface="Gowun Dodum"/>
                <a:ea typeface="Gowun Dodum"/>
                <a:cs typeface="Gowun Dodum"/>
                <a:sym typeface="Gowun Dodum"/>
              </a:rPr>
              <a:t>EDA 스터디인 만큼</a:t>
            </a:r>
            <a:endParaRPr sz="1600">
              <a:solidFill>
                <a:schemeClr val="dk2"/>
              </a:solidFill>
              <a:highlight>
                <a:srgbClr val="C9DAF8"/>
              </a:highlight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2"/>
                </a:solidFill>
                <a:latin typeface="Gowun Dodum"/>
                <a:ea typeface="Gowun Dodum"/>
                <a:cs typeface="Gowun Dodum"/>
                <a:sym typeface="Gowun Dodum"/>
              </a:rPr>
              <a:t>추가적인 EDA 분석을 통한 인사이트 도출 및 이탈률 문제 해결 방안 제안</a:t>
            </a:r>
            <a:endParaRPr sz="1600">
              <a:solidFill>
                <a:schemeClr val="dk2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3" name="Google Shape;93;g2de0df8677c_0_2"/>
          <p:cNvSpPr txBox="1"/>
          <p:nvPr/>
        </p:nvSpPr>
        <p:spPr>
          <a:xfrm>
            <a:off x="1557175" y="3803325"/>
            <a:ext cx="7231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2"/>
                </a:solidFill>
                <a:latin typeface="Gowun Dodum"/>
                <a:ea typeface="Gowun Dodum"/>
                <a:cs typeface="Gowun Dodum"/>
                <a:sym typeface="Gowun Dodum"/>
              </a:rPr>
              <a:t>: 이탈률이 평균보다 높은 40대를 대상으로</a:t>
            </a:r>
            <a:endParaRPr sz="1600">
              <a:solidFill>
                <a:schemeClr val="dk2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2"/>
                </a:solidFill>
                <a:latin typeface="Gowun Dodum"/>
                <a:ea typeface="Gowun Dodum"/>
                <a:cs typeface="Gowun Dodum"/>
                <a:sym typeface="Gowun Dodum"/>
              </a:rPr>
              <a:t>참고: </a:t>
            </a:r>
            <a:r>
              <a:rPr lang="ko" sz="1300" u="sng">
                <a:solidFill>
                  <a:schemeClr val="hlink"/>
                </a:solidFill>
                <a:latin typeface="Gowun Dodum"/>
                <a:ea typeface="Gowun Dodum"/>
                <a:cs typeface="Gowun Dodum"/>
                <a:sym typeface="Gowun Dodum"/>
                <a:hlinkClick r:id="rId4"/>
              </a:rPr>
              <a:t>https://www.kaggle.com/code/yellayujin/bank-churn-analysis-eda-t-test-and-chi-2-test</a:t>
            </a:r>
            <a:endParaRPr sz="1300">
              <a:solidFill>
                <a:schemeClr val="dk2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2"/>
                </a:solidFill>
                <a:latin typeface="Gowun Dodum"/>
                <a:ea typeface="Gowun Dodum"/>
                <a:cs typeface="Gowun Dodum"/>
                <a:sym typeface="Gowun Dodum"/>
              </a:rPr>
              <a:t>                                                            (50대 분석)</a:t>
            </a:r>
            <a:endParaRPr sz="1300">
              <a:solidFill>
                <a:schemeClr val="dk2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dde300e739_0_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9" name="Google Shape;99;g2dde300e739_0_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0" name="Google Shape;100;g2dde300e739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2dde300e739_0_8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1차 - Column Introduction</a:t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102" name="Google Shape;102;g2dde300e739_0_8"/>
          <p:cNvSpPr txBox="1"/>
          <p:nvPr/>
        </p:nvSpPr>
        <p:spPr>
          <a:xfrm>
            <a:off x="1446800" y="982475"/>
            <a:ext cx="7444500" cy="38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id : 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index값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CustomerId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각 고객에 대한 고유 식별자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Surname 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: 고객의 성 또는 이름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CreditScore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신용 점수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Geography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고객이 거주하는 국가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Gender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성별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Age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나이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Tenure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고객이 은행과 거래한 기간 (0-10)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Balance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잔액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NumOfProducts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은행 상품수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HasCrCard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신용카드 보유 여부 (1=yes, 0=no)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IsActiveMember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활성화 여부 (1=yes, 0=no)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EstimatedSalary 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: 고객의 예상 급여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AutoNum type="arabicPeriod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Exited</a:t>
            </a:r>
            <a:r>
              <a:rPr lang="ko" sz="1500">
                <a:latin typeface="Gowun Dodum"/>
                <a:ea typeface="Gowun Dodum"/>
                <a:cs typeface="Gowun Dodum"/>
                <a:sym typeface="Gowun Dodum"/>
              </a:rPr>
              <a:t> : 고객 이탈 여부 (1=yes, 0=no)</a:t>
            </a:r>
            <a:endParaRPr sz="1500">
              <a:latin typeface="Gowun Dodum"/>
              <a:ea typeface="Gowun Dodum"/>
              <a:cs typeface="Gowun Dodum"/>
              <a:sym typeface="Gowun Dodum"/>
            </a:endParaRPr>
          </a:p>
        </p:txBody>
      </p:sp>
      <p:cxnSp>
        <p:nvCxnSpPr>
          <p:cNvPr id="103" name="Google Shape;103;g2dde300e739_0_8"/>
          <p:cNvCxnSpPr/>
          <p:nvPr/>
        </p:nvCxnSpPr>
        <p:spPr>
          <a:xfrm rot="10800000">
            <a:off x="6136450" y="1067400"/>
            <a:ext cx="12600" cy="37794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104" name="Google Shape;104;g2dde300e739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4100" y="1143575"/>
            <a:ext cx="2479050" cy="270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g2dde300e739_0_8"/>
          <p:cNvSpPr/>
          <p:nvPr/>
        </p:nvSpPr>
        <p:spPr>
          <a:xfrm>
            <a:off x="6332425" y="4086450"/>
            <a:ext cx="2479200" cy="655500"/>
          </a:xfrm>
          <a:prstGeom prst="rect">
            <a:avLst/>
          </a:prstGeom>
          <a:solidFill>
            <a:srgbClr val="EEEEEE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Gowun Dodum"/>
                <a:ea typeface="Gowun Dodum"/>
                <a:cs typeface="Gowun Dodum"/>
                <a:sym typeface="Gowun Dodum"/>
              </a:rPr>
              <a:t>165034 rows, 14 columns</a:t>
            </a:r>
            <a:endParaRPr b="1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Gowun Dodum"/>
                <a:ea typeface="Gowun Dodum"/>
                <a:cs typeface="Gowun Dodum"/>
                <a:sym typeface="Gowun Dodum"/>
              </a:rPr>
              <a:t>Null값 X</a:t>
            </a:r>
            <a:endParaRPr b="1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dde300e739_0_1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1" name="Google Shape;111;g2dde300e739_0_1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2" name="Google Shape;112;g2dde300e739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2dde300e739_0_19"/>
          <p:cNvSpPr txBox="1"/>
          <p:nvPr/>
        </p:nvSpPr>
        <p:spPr>
          <a:xfrm>
            <a:off x="1446800" y="16542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1차 - Numerical Data</a:t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114" name="Google Shape;114;g2dde300e739_0_19"/>
          <p:cNvSpPr txBox="1"/>
          <p:nvPr/>
        </p:nvSpPr>
        <p:spPr>
          <a:xfrm>
            <a:off x="1446800" y="611475"/>
            <a:ext cx="7444500" cy="43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Char char="-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CreditScore	</a:t>
            </a: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				     - Balance</a:t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Char char="-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Age							    - EstimatedSalary</a:t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115" name="Google Shape;115;g2dde300e739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7375" y="979175"/>
            <a:ext cx="2520026" cy="176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2dde300e739_0_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84238" y="3119874"/>
            <a:ext cx="2486290" cy="1764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g2dde300e739_0_19"/>
          <p:cNvCxnSpPr/>
          <p:nvPr/>
        </p:nvCxnSpPr>
        <p:spPr>
          <a:xfrm rot="10800000">
            <a:off x="5162750" y="920925"/>
            <a:ext cx="12600" cy="37794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18" name="Google Shape;118;g2dde300e739_0_19"/>
          <p:cNvCxnSpPr/>
          <p:nvPr/>
        </p:nvCxnSpPr>
        <p:spPr>
          <a:xfrm>
            <a:off x="1637300" y="2786300"/>
            <a:ext cx="7105500" cy="4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119" name="Google Shape;119;g2dde300e739_0_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91644" y="958694"/>
            <a:ext cx="2643764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2dde300e739_0_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60425" y="3034625"/>
            <a:ext cx="2574975" cy="18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dde300e739_0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" name="Google Shape;126;g2dde300e739_0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7" name="Google Shape;127;g2dde300e739_0_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dde300e739_0_37"/>
          <p:cNvSpPr txBox="1"/>
          <p:nvPr/>
        </p:nvSpPr>
        <p:spPr>
          <a:xfrm>
            <a:off x="1446800" y="16542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1차 - Categorical Data</a:t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129" name="Google Shape;129;g2dde300e739_0_37"/>
          <p:cNvSpPr txBox="1"/>
          <p:nvPr/>
        </p:nvSpPr>
        <p:spPr>
          <a:xfrm>
            <a:off x="1446800" y="611475"/>
            <a:ext cx="7444500" cy="43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Char char="-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Gender	</a:t>
            </a: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					     - Tenure</a:t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Char char="-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Geography						    - NumOfProducts</a:t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</p:txBody>
      </p:sp>
      <p:cxnSp>
        <p:nvCxnSpPr>
          <p:cNvPr id="130" name="Google Shape;130;g2dde300e739_0_37"/>
          <p:cNvCxnSpPr/>
          <p:nvPr/>
        </p:nvCxnSpPr>
        <p:spPr>
          <a:xfrm rot="10800000">
            <a:off x="5162750" y="920925"/>
            <a:ext cx="12600" cy="37794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31" name="Google Shape;131;g2dde300e739_0_37"/>
          <p:cNvCxnSpPr/>
          <p:nvPr/>
        </p:nvCxnSpPr>
        <p:spPr>
          <a:xfrm>
            <a:off x="1637300" y="2786300"/>
            <a:ext cx="7105500" cy="4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132" name="Google Shape;132;g2dde300e739_0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0825" y="920925"/>
            <a:ext cx="2895200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2dde300e739_0_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4039" y="3043500"/>
            <a:ext cx="2788776" cy="186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2dde300e739_0_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52075" y="919650"/>
            <a:ext cx="2788775" cy="165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2dde300e739_0_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05275" y="3086550"/>
            <a:ext cx="2735575" cy="180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dde300e739_0_5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1" name="Google Shape;141;g2dde300e739_0_5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2" name="Google Shape;142;g2dde300e739_0_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2dde300e739_0_55"/>
          <p:cNvSpPr txBox="1"/>
          <p:nvPr/>
        </p:nvSpPr>
        <p:spPr>
          <a:xfrm>
            <a:off x="1446800" y="16542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1차 - Categorical Data</a:t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144" name="Google Shape;144;g2dde300e739_0_55"/>
          <p:cNvSpPr txBox="1"/>
          <p:nvPr/>
        </p:nvSpPr>
        <p:spPr>
          <a:xfrm>
            <a:off x="1446800" y="611475"/>
            <a:ext cx="7444500" cy="43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wun Dodum"/>
              <a:buChar char="-"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HasCrCard</a:t>
            </a: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						     - IsActiveMember</a:t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					</a:t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latin typeface="Gowun Dodum"/>
                <a:ea typeface="Gowun Dodum"/>
                <a:cs typeface="Gowun Dodum"/>
                <a:sym typeface="Gowun Dodum"/>
              </a:rPr>
              <a:t>								   </a:t>
            </a:r>
            <a:r>
              <a:rPr b="1" lang="ko" sz="1300">
                <a:latin typeface="Gowun Dodum"/>
                <a:ea typeface="Gowun Dodum"/>
                <a:cs typeface="Gowun Dodum"/>
                <a:sym typeface="Gowun Dodum"/>
              </a:rPr>
              <a:t>다중공선성 문제</a:t>
            </a:r>
            <a:endParaRPr b="1" sz="13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Gowun Dodum"/>
              <a:ea typeface="Gowun Dodum"/>
              <a:cs typeface="Gowun Dodum"/>
              <a:sym typeface="Gowun Dodum"/>
            </a:endParaRPr>
          </a:p>
        </p:txBody>
      </p:sp>
      <p:cxnSp>
        <p:nvCxnSpPr>
          <p:cNvPr id="145" name="Google Shape;145;g2dde300e739_0_55"/>
          <p:cNvCxnSpPr/>
          <p:nvPr/>
        </p:nvCxnSpPr>
        <p:spPr>
          <a:xfrm rot="10800000">
            <a:off x="5162800" y="844725"/>
            <a:ext cx="9000" cy="19080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46" name="Google Shape;146;g2dde300e739_0_55"/>
          <p:cNvCxnSpPr/>
          <p:nvPr/>
        </p:nvCxnSpPr>
        <p:spPr>
          <a:xfrm>
            <a:off x="1637300" y="2786300"/>
            <a:ext cx="7105500" cy="4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147" name="Google Shape;147;g2dde300e739_0_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1050" y="900375"/>
            <a:ext cx="2863550" cy="18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dde300e739_0_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4550" y="900375"/>
            <a:ext cx="2863550" cy="18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dde300e739_0_55"/>
          <p:cNvSpPr/>
          <p:nvPr/>
        </p:nvSpPr>
        <p:spPr>
          <a:xfrm>
            <a:off x="5993800" y="2930925"/>
            <a:ext cx="1737000" cy="605100"/>
          </a:xfrm>
          <a:prstGeom prst="rect">
            <a:avLst/>
          </a:prstGeom>
          <a:solidFill>
            <a:srgbClr val="EEEEEE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Gowun Dodum"/>
                <a:ea typeface="Gowun Dodum"/>
                <a:cs typeface="Gowun Dodum"/>
                <a:sym typeface="Gowun Dodum"/>
              </a:rPr>
              <a:t>OneHotEncoding 적용</a:t>
            </a:r>
            <a:endParaRPr b="1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150" name="Google Shape;150;g2dde300e739_0_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03188" y="2871425"/>
            <a:ext cx="2979275" cy="2066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g2dde300e739_0_55"/>
          <p:cNvCxnSpPr/>
          <p:nvPr/>
        </p:nvCxnSpPr>
        <p:spPr>
          <a:xfrm>
            <a:off x="6860050" y="3536025"/>
            <a:ext cx="9000" cy="554100"/>
          </a:xfrm>
          <a:prstGeom prst="straightConnector1">
            <a:avLst/>
          </a:prstGeom>
          <a:noFill/>
          <a:ln cap="flat" cmpd="sng" w="19050">
            <a:solidFill>
              <a:srgbClr val="323A4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" name="Google Shape;152;g2dde300e739_0_55"/>
          <p:cNvSpPr/>
          <p:nvPr/>
        </p:nvSpPr>
        <p:spPr>
          <a:xfrm>
            <a:off x="5312275" y="4090125"/>
            <a:ext cx="3114600" cy="744900"/>
          </a:xfrm>
          <a:prstGeom prst="rect">
            <a:avLst/>
          </a:prstGeom>
          <a:solidFill>
            <a:srgbClr val="EEEEEE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Gowun Dodum"/>
                <a:ea typeface="Gowun Dodum"/>
                <a:cs typeface="Gowun Dodum"/>
                <a:sym typeface="Gowun Dodum"/>
              </a:rPr>
              <a:t>Balance - Germany : 0.54</a:t>
            </a:r>
            <a:endParaRPr b="1" sz="12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Gowun Dodum"/>
                <a:ea typeface="Gowun Dodum"/>
                <a:cs typeface="Gowun Dodum"/>
                <a:sym typeface="Gowun Dodum"/>
              </a:rPr>
              <a:t>Balance - NumOfProducts(2) : -0.41</a:t>
            </a:r>
            <a:endParaRPr b="1" sz="12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Gowun Dodum"/>
                <a:ea typeface="Gowun Dodum"/>
                <a:cs typeface="Gowun Dodum"/>
                <a:sym typeface="Gowun Dodum"/>
              </a:rPr>
              <a:t>Exited - Age : 0.34</a:t>
            </a:r>
            <a:endParaRPr b="1" sz="1200"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de1566f1a8_0_2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8" name="Google Shape;158;g2de1566f1a8_0_2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9" name="Google Shape;159;g2de1566f1a8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2de1566f1a8_0_27"/>
          <p:cNvSpPr txBox="1"/>
          <p:nvPr/>
        </p:nvSpPr>
        <p:spPr>
          <a:xfrm>
            <a:off x="1408975" y="306875"/>
            <a:ext cx="497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161" name="Google Shape;161;g2de1566f1a8_0_27"/>
          <p:cNvSpPr txBox="1"/>
          <p:nvPr/>
        </p:nvSpPr>
        <p:spPr>
          <a:xfrm>
            <a:off x="1408975" y="306875"/>
            <a:ext cx="3764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20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EDA 2차 - 40대 교차 분석</a:t>
            </a:r>
            <a:endParaRPr b="1" i="0" sz="1800" u="none" cap="none" strike="noStrike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162" name="Google Shape;162;g2de1566f1a8_0_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7175" y="904063"/>
            <a:ext cx="7658101" cy="333538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de1566f1a8_0_27"/>
          <p:cNvSpPr txBox="1"/>
          <p:nvPr/>
        </p:nvSpPr>
        <p:spPr>
          <a:xfrm>
            <a:off x="1984375" y="4442400"/>
            <a:ext cx="3255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이탈자 중 40대가 가장 많음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